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68" r:id="rId2"/>
    <p:sldId id="259" r:id="rId3"/>
    <p:sldId id="262" r:id="rId4"/>
    <p:sldId id="269" r:id="rId5"/>
    <p:sldId id="270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51">
          <p15:clr>
            <a:srgbClr val="A4A3A4"/>
          </p15:clr>
        </p15:guide>
        <p15:guide id="4" orient="horz" pos="574">
          <p15:clr>
            <a:srgbClr val="A4A3A4"/>
          </p15:clr>
        </p15:guide>
        <p15:guide id="7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70" autoAdjust="0"/>
    <p:restoredTop sz="97140"/>
  </p:normalViewPr>
  <p:slideViewPr>
    <p:cSldViewPr snapToGrid="0" snapToObjects="1" showGuides="1">
      <p:cViewPr varScale="1">
        <p:scale>
          <a:sx n="81" d="100"/>
          <a:sy n="81" d="100"/>
        </p:scale>
        <p:origin x="-778" y="-77"/>
      </p:cViewPr>
      <p:guideLst>
        <p:guide orient="horz" pos="1151"/>
        <p:guide orient="horz" pos="57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4DB70-8D40-0842-A3B8-7D93DD610C71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C6B5E-8D07-E14B-9D19-9636BDE7B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0161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TLK_PPT_D1T1_01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800488"/>
            <a:ext cx="6262076" cy="1311128"/>
          </a:xfrm>
        </p:spPr>
        <p:txBody>
          <a:bodyPr wrap="square" anchor="b" anchorCtr="0">
            <a:spAutoFit/>
          </a:bodyPr>
          <a:lstStyle>
            <a:lvl1pPr algn="l">
              <a:defRPr sz="4400" b="1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2240280"/>
            <a:ext cx="6262076" cy="338554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CTLK_PPT_D1L1_1cr_01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8345" y="5440579"/>
            <a:ext cx="2974848" cy="987552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65760" y="2971800"/>
            <a:ext cx="305132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 b="1"/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24115066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" userDrawn="1">
          <p15:clr>
            <a:srgbClr val="FBAE40"/>
          </p15:clr>
        </p15:guide>
        <p15:guide id="2" pos="5472" userDrawn="1">
          <p15:clr>
            <a:srgbClr val="FBAE40"/>
          </p15:clr>
        </p15:guide>
        <p15:guide id="3" orient="horz" pos="576" userDrawn="1">
          <p15:clr>
            <a:srgbClr val="FBAE40"/>
          </p15:clr>
        </p15:guide>
        <p15:guide id="4" orient="horz" pos="1440" userDrawn="1">
          <p15:clr>
            <a:srgbClr val="FBAE40"/>
          </p15:clr>
        </p15:guide>
        <p15:guide id="5" orient="horz" pos="18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914400"/>
            <a:ext cx="9144000" cy="2880360"/>
          </a:xfrm>
          <a:noFill/>
        </p:spPr>
        <p:txBody>
          <a:bodyPr>
            <a:normAutofit/>
          </a:bodyPr>
          <a:lstStyle>
            <a:lvl1pPr marL="0" indent="0">
              <a:buNone/>
              <a:defRPr sz="1200" cap="all" baseline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9705" y="4018753"/>
            <a:ext cx="8424538" cy="480131"/>
          </a:xfrm>
        </p:spPr>
        <p:txBody>
          <a:bodyPr anchor="t" anchorCtr="0"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5030528"/>
            <a:ext cx="8413133" cy="313932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6AE-5688-474D-817A-3E7824F2C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9705" y="4498884"/>
            <a:ext cx="8424538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564745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736">
          <p15:clr>
            <a:srgbClr val="FBAE40"/>
          </p15:clr>
        </p15:guide>
        <p15:guide id="2" pos="302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6AE-5688-474D-817A-3E7824F2C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4134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6AE-5688-474D-817A-3E7824F2C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7122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800488"/>
            <a:ext cx="6262076" cy="1311128"/>
          </a:xfrm>
        </p:spPr>
        <p:txBody>
          <a:bodyPr wrap="square" anchor="b" anchorCtr="0">
            <a:spAutoFit/>
          </a:bodyPr>
          <a:lstStyle>
            <a:lvl1pPr algn="l">
              <a:defRPr sz="44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2240280"/>
            <a:ext cx="6262076" cy="338554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CTLK_PPT_D1L1_1cr_01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8345" y="5440579"/>
            <a:ext cx="2974848" cy="98755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65760" y="2971800"/>
            <a:ext cx="305132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36644857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">
          <p15:clr>
            <a:srgbClr val="FBAE40"/>
          </p15:clr>
        </p15:guide>
        <p15:guide id="2" pos="5472">
          <p15:clr>
            <a:srgbClr val="FBAE40"/>
          </p15:clr>
        </p15:guide>
        <p15:guide id="3" orient="horz" pos="576">
          <p15:clr>
            <a:srgbClr val="FBAE40"/>
          </p15:clr>
        </p15:guide>
        <p15:guide id="4" orient="horz" pos="1440">
          <p15:clr>
            <a:srgbClr val="FBAE40"/>
          </p15:clr>
        </p15:guide>
        <p15:guide id="5" orient="horz" pos="18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800488"/>
            <a:ext cx="6262076" cy="1311128"/>
          </a:xfrm>
        </p:spPr>
        <p:txBody>
          <a:bodyPr wrap="square" anchor="b" anchorCtr="0">
            <a:spAutoFit/>
          </a:bodyPr>
          <a:lstStyle>
            <a:lvl1pPr algn="l">
              <a:defRPr sz="4400" b="1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2240280"/>
            <a:ext cx="6262076" cy="338554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CTLK_PPT_D1L1_1cr_01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8345" y="5440579"/>
            <a:ext cx="2974848" cy="98755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65760" y="2971800"/>
            <a:ext cx="305132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 b="1"/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392010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">
          <p15:clr>
            <a:srgbClr val="FBAE40"/>
          </p15:clr>
        </p15:guide>
        <p15:guide id="2" pos="5472">
          <p15:clr>
            <a:srgbClr val="FBAE40"/>
          </p15:clr>
        </p15:guide>
        <p15:guide id="3" orient="horz" pos="576">
          <p15:clr>
            <a:srgbClr val="FBAE40"/>
          </p15:clr>
        </p15:guide>
        <p15:guide id="4" orient="horz" pos="1440">
          <p15:clr>
            <a:srgbClr val="FBAE40"/>
          </p15:clr>
        </p15:guide>
        <p15:guide id="5" orient="horz" pos="187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6AE-5688-474D-817A-3E7824F2C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061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6AE-5688-474D-817A-3E7824F2C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9704" y="1297156"/>
            <a:ext cx="8412480" cy="369332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8269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9705" y="1719136"/>
            <a:ext cx="6750762" cy="535531"/>
          </a:xfrm>
        </p:spPr>
        <p:txBody>
          <a:bodyPr anchor="b" anchorCtr="0"/>
          <a:lstStyle>
            <a:lvl1pPr>
              <a:defRPr sz="3200" b="1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                                    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705" y="2455334"/>
            <a:ext cx="6750762" cy="33855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3F86AE-5688-474D-817A-3E7824F2C9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TLK_PPT_D1L1_1cr_01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8345" y="5440579"/>
            <a:ext cx="2974848" cy="9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387352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864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804020"/>
            <a:ext cx="8412480" cy="480131"/>
          </a:xfr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737360"/>
            <a:ext cx="3980794" cy="420394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8888" y="1739659"/>
            <a:ext cx="3980794" cy="42071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6AE-5688-474D-817A-3E7824F2C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9705" y="1297156"/>
            <a:ext cx="3990628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823341" y="1297156"/>
            <a:ext cx="3980794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3047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9705" y="804672"/>
            <a:ext cx="4109162" cy="480131"/>
          </a:xfrm>
        </p:spPr>
        <p:txBody>
          <a:bodyPr anchor="t" anchorCtr="0">
            <a:spAutoFit/>
          </a:bodyPr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705" y="1737360"/>
            <a:ext cx="4103599" cy="4200765"/>
          </a:xfrm>
        </p:spPr>
        <p:txBody>
          <a:bodyPr/>
          <a:lstStyle>
            <a:lvl2pPr>
              <a:buSzPct val="50000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6AE-5688-474D-817A-3E7824F2C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9705" y="1297156"/>
            <a:ext cx="4109162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00600" y="914400"/>
            <a:ext cx="3889375" cy="5029200"/>
          </a:xfrm>
        </p:spPr>
        <p:txBody>
          <a:bodyPr>
            <a:normAutofit/>
          </a:bodyPr>
          <a:lstStyle>
            <a:lvl1pPr marL="0" indent="0">
              <a:buNone/>
              <a:defRPr sz="1200" cap="all" baseline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37161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736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9704" y="804672"/>
            <a:ext cx="8320269" cy="480131"/>
          </a:xfrm>
        </p:spPr>
        <p:txBody>
          <a:bodyPr anchor="t" anchorCtr="0"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16" y="1741339"/>
            <a:ext cx="4103599" cy="42022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6AE-5688-474D-817A-3E7824F2C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9704" y="1297156"/>
            <a:ext cx="8320269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4800599" y="1711568"/>
            <a:ext cx="3889375" cy="4232031"/>
          </a:xfrm>
        </p:spPr>
        <p:txBody>
          <a:bodyPr>
            <a:normAutofit/>
          </a:bodyPr>
          <a:lstStyle>
            <a:lvl1pPr marL="0" indent="0">
              <a:buNone/>
              <a:defRPr sz="1200" cap="all" baseline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32863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736">
          <p15:clr>
            <a:srgbClr val="FBAE40"/>
          </p15:clr>
        </p15:guide>
        <p15:guide id="2" pos="302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804672"/>
            <a:ext cx="8412480" cy="4572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737359"/>
            <a:ext cx="8412480" cy="4209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9705" y="6398425"/>
            <a:ext cx="357126" cy="20005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563F86AE-5688-474D-817A-3E7824F2C9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TLK_PPT_D1L2_clr_01er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4787" y="102337"/>
            <a:ext cx="1889760" cy="63398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26831" y="6404516"/>
            <a:ext cx="2976902" cy="20005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700" dirty="0" smtClean="0">
                <a:solidFill>
                  <a:schemeClr val="bg2"/>
                </a:solidFill>
              </a:rPr>
              <a:t>© 2015 CenturyLink. All Rights Reserved. </a:t>
            </a:r>
            <a:endParaRPr lang="en-US" sz="7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04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5" r:id="rId3"/>
    <p:sldLayoutId id="2147483662" r:id="rId4"/>
    <p:sldLayoutId id="2147483676" r:id="rId5"/>
    <p:sldLayoutId id="2147483663" r:id="rId6"/>
    <p:sldLayoutId id="2147483664" r:id="rId7"/>
    <p:sldLayoutId id="2147483677" r:id="rId8"/>
    <p:sldLayoutId id="2147483679" r:id="rId9"/>
    <p:sldLayoutId id="2147483678" r:id="rId10"/>
    <p:sldLayoutId id="2147483666" r:id="rId11"/>
    <p:sldLayoutId id="2147483667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176213" indent="-176213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344488" indent="-16827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50000"/>
        <a:buFont typeface=".LucidaGrandeUI" charset="0"/>
        <a:buChar char="▶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514350" indent="-169863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.HelveticaNeueDeskInterface-Regular" charset="0"/>
        <a:buChar char="–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693738" indent="-1778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863600" indent="-169863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.HelveticaNeueDeskInterface-Regular" charset="0"/>
        <a:buChar char="–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576" userDrawn="1">
          <p15:clr>
            <a:srgbClr val="F26B43"/>
          </p15:clr>
        </p15:guide>
        <p15:guide id="2" pos="290" userDrawn="1">
          <p15:clr>
            <a:srgbClr val="F26B43"/>
          </p15:clr>
        </p15:guide>
        <p15:guide id="3" pos="5474" userDrawn="1">
          <p15:clr>
            <a:srgbClr val="F26B43"/>
          </p15:clr>
        </p15:guide>
        <p15:guide id="4" orient="horz" pos="1152" userDrawn="1">
          <p15:clr>
            <a:srgbClr val="F26B43"/>
          </p15:clr>
        </p15:guide>
        <p15:guide id="6" orient="horz" pos="4119" userDrawn="1">
          <p15:clr>
            <a:srgbClr val="F26B43"/>
          </p15:clr>
        </p15:guide>
        <p15:guide id="7" orient="horz" pos="37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1409885"/>
            <a:ext cx="6262076" cy="701731"/>
          </a:xfrm>
        </p:spPr>
        <p:txBody>
          <a:bodyPr/>
          <a:lstStyle/>
          <a:p>
            <a:r>
              <a:rPr lang="en-US" dirty="0" smtClean="0"/>
              <a:t>ICSC Codes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04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804672"/>
            <a:ext cx="8412480" cy="487313"/>
          </a:xfrm>
        </p:spPr>
        <p:txBody>
          <a:bodyPr/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6AE-5688-474D-817A-3E7824F2C96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67266" y="1602557"/>
            <a:ext cx="7334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Legacy CenturyTel (L_CTL) ICSC Codes			Page 4</a:t>
            </a:r>
          </a:p>
          <a:p>
            <a:endParaRPr lang="en-US" dirty="0" smtClean="0"/>
          </a:p>
          <a:p>
            <a:r>
              <a:rPr lang="en-US" dirty="0" smtClean="0"/>
              <a:t>Legacy Embarq (L_EQ) </a:t>
            </a:r>
            <a:r>
              <a:rPr lang="en-US" dirty="0" smtClean="0"/>
              <a:t>ICSC Codes </a:t>
            </a:r>
            <a:r>
              <a:rPr lang="en-US" dirty="0" smtClean="0"/>
              <a:t>			Page 6</a:t>
            </a:r>
          </a:p>
          <a:p>
            <a:endParaRPr lang="en-US" dirty="0" smtClean="0"/>
          </a:p>
          <a:p>
            <a:r>
              <a:rPr lang="en-US" dirty="0" smtClean="0"/>
              <a:t>Legacy Qwest (L_Q) </a:t>
            </a:r>
            <a:r>
              <a:rPr lang="en-US" dirty="0" smtClean="0"/>
              <a:t>ICSC Codes </a:t>
            </a:r>
            <a:r>
              <a:rPr lang="en-US" dirty="0" smtClean="0"/>
              <a:t>				Page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9027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9705" y="1719136"/>
            <a:ext cx="6750762" cy="535531"/>
          </a:xfrm>
        </p:spPr>
        <p:txBody>
          <a:bodyPr/>
          <a:lstStyle/>
          <a:p>
            <a:r>
              <a:rPr lang="en-US" dirty="0" smtClean="0"/>
              <a:t>Legacy CenturyTel ICSC Codes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69705" y="2455334"/>
            <a:ext cx="6750762" cy="584775"/>
          </a:xfrm>
        </p:spPr>
        <p:txBody>
          <a:bodyPr/>
          <a:lstStyle/>
          <a:p>
            <a:r>
              <a:rPr lang="en-US" dirty="0" smtClean="0"/>
              <a:t> 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6AE-5688-474D-817A-3E7824F2C96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107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760" y="804672"/>
            <a:ext cx="8412480" cy="487313"/>
          </a:xfrm>
        </p:spPr>
        <p:txBody>
          <a:bodyPr/>
          <a:lstStyle/>
          <a:p>
            <a:r>
              <a:rPr lang="en-US" dirty="0" smtClean="0"/>
              <a:t>Legacy CenturyTel ICSC Codes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6AE-5688-474D-817A-3E7824F2C961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69709" y="1397000"/>
          <a:ext cx="840853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853"/>
                <a:gridCol w="840853"/>
                <a:gridCol w="840853"/>
                <a:gridCol w="840853"/>
                <a:gridCol w="840853"/>
                <a:gridCol w="840853"/>
                <a:gridCol w="840853"/>
                <a:gridCol w="840853"/>
                <a:gridCol w="840853"/>
                <a:gridCol w="84085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CI47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CJ01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CM02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CS20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CT22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CT82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CT83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CT84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CT85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CT86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CT87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CW01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CW15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GF01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IA39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IB39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IB40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IB53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IC04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IL16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IL17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IL18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IT59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IV11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IV21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IV27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IW19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IW33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IW50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IZ30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IZ76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IZ89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KT01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LW01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MG10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MR10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NW03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PC10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RT10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VV01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58513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9705" y="1719136"/>
            <a:ext cx="6750762" cy="535531"/>
          </a:xfrm>
        </p:spPr>
        <p:txBody>
          <a:bodyPr/>
          <a:lstStyle/>
          <a:p>
            <a:r>
              <a:rPr lang="en-US" dirty="0" smtClean="0"/>
              <a:t>Legacy Embarq ICSC Codes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69705" y="2455334"/>
            <a:ext cx="6750762" cy="584775"/>
          </a:xfrm>
        </p:spPr>
        <p:txBody>
          <a:bodyPr/>
          <a:lstStyle/>
          <a:p>
            <a:r>
              <a:rPr lang="en-US" dirty="0" smtClean="0"/>
              <a:t> 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6AE-5688-474D-817A-3E7824F2C96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107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760" y="804672"/>
            <a:ext cx="8412480" cy="487313"/>
          </a:xfrm>
        </p:spPr>
        <p:txBody>
          <a:bodyPr/>
          <a:lstStyle/>
          <a:p>
            <a:r>
              <a:rPr lang="en-US" dirty="0" smtClean="0"/>
              <a:t>Legacy Embarq ICSC Codes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6AE-5688-474D-817A-3E7824F2C961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26833" y="1397000"/>
          <a:ext cx="746505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437"/>
                <a:gridCol w="1066437"/>
                <a:gridCol w="1066437"/>
                <a:gridCol w="1066437"/>
                <a:gridCol w="1066437"/>
                <a:gridCol w="1066437"/>
                <a:gridCol w="106643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CN01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CT02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CV30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EG05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LV01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MG04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NC01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OH03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UM01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UT02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58513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9705" y="1719136"/>
            <a:ext cx="6750762" cy="535531"/>
          </a:xfrm>
        </p:spPr>
        <p:txBody>
          <a:bodyPr/>
          <a:lstStyle/>
          <a:p>
            <a:r>
              <a:rPr lang="en-US" dirty="0" smtClean="0"/>
              <a:t>Legacy Qwest ICSC Codes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69705" y="2455334"/>
            <a:ext cx="6750762" cy="584775"/>
          </a:xfrm>
        </p:spPr>
        <p:txBody>
          <a:bodyPr/>
          <a:lstStyle/>
          <a:p>
            <a:r>
              <a:rPr lang="en-US" dirty="0" smtClean="0"/>
              <a:t> 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6AE-5688-474D-817A-3E7824F2C96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1071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760" y="804672"/>
            <a:ext cx="8412480" cy="487313"/>
          </a:xfrm>
        </p:spPr>
        <p:txBody>
          <a:bodyPr/>
          <a:lstStyle/>
          <a:p>
            <a:r>
              <a:rPr lang="en-US" dirty="0" smtClean="0"/>
              <a:t>Legacy Qwest ICSC Codes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6AE-5688-474D-817A-3E7824F2C961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26833" y="1397000"/>
          <a:ext cx="746505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437"/>
                <a:gridCol w="1066437"/>
                <a:gridCol w="1066437"/>
                <a:gridCol w="1066437"/>
                <a:gridCol w="1066437"/>
                <a:gridCol w="1066437"/>
                <a:gridCol w="106643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MS01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MS02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MS03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NW01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NW02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PN01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PN02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58513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nturyLink">
      <a:dk1>
        <a:srgbClr val="000000"/>
      </a:dk1>
      <a:lt1>
        <a:srgbClr val="FFFFFF"/>
      </a:lt1>
      <a:dk2>
        <a:srgbClr val="616365"/>
      </a:dk2>
      <a:lt2>
        <a:srgbClr val="9A9B9C"/>
      </a:lt2>
      <a:accent1>
        <a:srgbClr val="00853F"/>
      </a:accent1>
      <a:accent2>
        <a:srgbClr val="8CC43F"/>
      </a:accent2>
      <a:accent3>
        <a:srgbClr val="284E36"/>
      </a:accent3>
      <a:accent4>
        <a:srgbClr val="34B233"/>
      </a:accent4>
      <a:accent5>
        <a:srgbClr val="0098DB"/>
      </a:accent5>
      <a:accent6>
        <a:srgbClr val="FFA02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916</TotalTime>
  <Words>139</Words>
  <Application>Microsoft Office PowerPoint</Application>
  <PresentationFormat>On-screen Show (4:3)</PresentationFormat>
  <Paragraphs>119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ICSC Codes</vt:lpstr>
      <vt:lpstr>Index</vt:lpstr>
      <vt:lpstr>Legacy CenturyTel ICSC Codes</vt:lpstr>
      <vt:lpstr>Legacy CenturyTel ICSC Codes</vt:lpstr>
      <vt:lpstr>Legacy Embarq ICSC Codes</vt:lpstr>
      <vt:lpstr>Legacy Embarq ICSC Codes</vt:lpstr>
      <vt:lpstr>Legacy Qwest ICSC Codes</vt:lpstr>
      <vt:lpstr>Legacy Qwest ICSC Codes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Kip</dc:creator>
  <cp:lastModifiedBy>Deborah Peterson</cp:lastModifiedBy>
  <cp:revision>59</cp:revision>
  <dcterms:created xsi:type="dcterms:W3CDTF">2015-11-17T04:10:00Z</dcterms:created>
  <dcterms:modified xsi:type="dcterms:W3CDTF">2016-02-24T14:27:59Z</dcterms:modified>
</cp:coreProperties>
</file>